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6C2A98-D17D-428B-A902-F54877D6E66B}" type="datetimeFigureOut">
              <a:rPr lang="en-US" smtClean="0"/>
              <a:pPr/>
              <a:t>4/14/2012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AA3594-1C0D-45B8-8E8A-ADE14C11604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F45B03AB-814B-4A23-95EF-420131EC3234}" type="datetime1">
              <a:rPr lang="en-US" smtClean="0"/>
              <a:pPr/>
              <a:t>4/14/2012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374DA3-404D-418F-92F7-B83F64D2DBAB}" type="datetime1">
              <a:rPr lang="en-US" smtClean="0"/>
              <a:pPr/>
              <a:t>4/14/2012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F9C5E3-8090-4455-866D-935AD480D794}" type="datetime1">
              <a:rPr lang="en-US" smtClean="0"/>
              <a:pPr/>
              <a:t>4/14/2012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E45CC1-2F48-4EDB-9A40-575FC8D890BA}" type="datetime1">
              <a:rPr lang="en-US" smtClean="0"/>
              <a:pPr/>
              <a:t>4/14/2012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949399F-7579-4DD1-8AAF-05036DF26453}" type="datetime1">
              <a:rPr lang="en-US" smtClean="0"/>
              <a:pPr/>
              <a:t>4/14/2012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5D72262-1395-4B75-8A8F-D3432808D3F3}" type="datetime1">
              <a:rPr lang="en-US" smtClean="0"/>
              <a:pPr/>
              <a:t>4/14/2012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3BE848C-FCA3-4A7A-8998-66171A500D3E}" type="datetime1">
              <a:rPr lang="en-US" smtClean="0"/>
              <a:pPr/>
              <a:t>4/14/2012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728A451-D4B1-46ED-82BC-573476A26533}" type="datetime1">
              <a:rPr lang="en-US" smtClean="0"/>
              <a:pPr/>
              <a:t>4/14/2012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F41F99B0-5D9C-47D1-94C7-3B6DD8CAB76C}" type="datetime1">
              <a:rPr lang="en-US" smtClean="0"/>
              <a:pPr/>
              <a:t>4/14/2012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DEB7AF-FF1B-4E54-A6E6-D0B10219BDBC}" type="datetime1">
              <a:rPr lang="en-US" smtClean="0"/>
              <a:pPr/>
              <a:t>4/14/2012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0D6CD9D-DA9D-4F41-AC0B-8641309B7F3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15E30C-755E-429C-BE74-811EAC7D0326}" type="datetime1">
              <a:rPr lang="en-US" smtClean="0"/>
              <a:pPr/>
              <a:t>4/14/2012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0D6CD9D-DA9D-4F41-AC0B-8641309B7F38}"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F0D248F-9863-4D99-9E18-7BBBF872DA48}" type="datetime1">
              <a:rPr lang="en-US" smtClean="0"/>
              <a:pPr/>
              <a:t>4/14/2012</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0D6CD9D-DA9D-4F41-AC0B-8641309B7F3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educationalnetworking.com/" TargetMode="External"/><Relationship Id="rId7" Type="http://schemas.openxmlformats.org/officeDocument/2006/relationships/hyperlink" Target="http://learnweb.harvard.edu/wide/en/" TargetMode="External"/><Relationship Id="rId2" Type="http://schemas.openxmlformats.org/officeDocument/2006/relationships/hyperlink" Target="http://oneweb.utc.edu/%22thecmath/tutinet.html" TargetMode="External"/><Relationship Id="rId1" Type="http://schemas.openxmlformats.org/officeDocument/2006/relationships/slideLayout" Target="../slideLayouts/slideLayout7.xml"/><Relationship Id="rId6" Type="http://schemas.openxmlformats.org/officeDocument/2006/relationships/hyperlink" Target="http://www.usatoday.com/news/nation/2001-teachers.htm" TargetMode="External"/><Relationship Id="rId5" Type="http://schemas.openxmlformats.org/officeDocument/2006/relationships/hyperlink" Target="http://onlineathens.com/stories/042609/_432592522.shtml" TargetMode="External"/><Relationship Id="rId4" Type="http://schemas.openxmlformats.org/officeDocument/2006/relationships/hyperlink" Target="http://www.pwc.k12.nf.ca/bricketts/ppt/internet_files/frame.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5400" dirty="0" smtClean="0">
                <a:solidFill>
                  <a:schemeClr val="accent6">
                    <a:lumMod val="75000"/>
                  </a:schemeClr>
                </a:solidFill>
              </a:rPr>
              <a:t>EDUCATIONAL NETWORKING at Work in the Classroom</a:t>
            </a:r>
            <a:endParaRPr lang="en-US" sz="5400" dirty="0">
              <a:solidFill>
                <a:schemeClr val="accent6">
                  <a:lumMod val="75000"/>
                </a:schemeClr>
              </a:solidFill>
            </a:endParaRPr>
          </a:p>
        </p:txBody>
      </p:sp>
      <p:sp>
        <p:nvSpPr>
          <p:cNvPr id="3" name="Subtitle 2"/>
          <p:cNvSpPr>
            <a:spLocks noGrp="1"/>
          </p:cNvSpPr>
          <p:nvPr>
            <p:ph type="subTitle" idx="1"/>
          </p:nvPr>
        </p:nvSpPr>
        <p:spPr>
          <a:xfrm>
            <a:off x="1981200" y="4648200"/>
            <a:ext cx="4419600" cy="990600"/>
          </a:xfrm>
        </p:spPr>
        <p:txBody>
          <a:bodyPr>
            <a:normAutofit/>
          </a:bodyPr>
          <a:lstStyle/>
          <a:p>
            <a:r>
              <a:rPr lang="en-US" sz="3600" dirty="0" smtClean="0">
                <a:solidFill>
                  <a:srgbClr val="FFC000"/>
                </a:solidFill>
                <a:latin typeface="Times New Roman" pitchFamily="18" charset="0"/>
                <a:cs typeface="Times New Roman" pitchFamily="18" charset="0"/>
              </a:rPr>
              <a:t>By Allison Sproles</a:t>
            </a:r>
            <a:endParaRPr lang="en-US" sz="3600" dirty="0">
              <a:solidFill>
                <a:srgbClr val="FFC000"/>
              </a:solidFill>
              <a:latin typeface="Times New Roman" pitchFamily="18" charset="0"/>
              <a:cs typeface="Times New Roman" pitchFamily="18" charset="0"/>
            </a:endParaRPr>
          </a:p>
        </p:txBody>
      </p:sp>
      <p:pic>
        <p:nvPicPr>
          <p:cNvPr id="1026" name="Picture 2" descr="C:\Program Files (x86)\Microsoft Office\MEDIA\CAGCAT10\j0300520.gif"/>
          <p:cNvPicPr>
            <a:picLocks noChangeAspect="1" noChangeArrowheads="1" noCrop="1"/>
          </p:cNvPicPr>
          <p:nvPr/>
        </p:nvPicPr>
        <p:blipFill>
          <a:blip r:embed="rId2" cstate="print"/>
          <a:srcRect/>
          <a:stretch>
            <a:fillRect/>
          </a:stretch>
        </p:blipFill>
        <p:spPr bwMode="auto">
          <a:xfrm>
            <a:off x="6477000" y="3886200"/>
            <a:ext cx="2126512" cy="1828800"/>
          </a:xfrm>
          <a:prstGeom prst="rect">
            <a:avLst/>
          </a:prstGeom>
          <a:noFill/>
        </p:spPr>
      </p:pic>
      <p:sp>
        <p:nvSpPr>
          <p:cNvPr id="5" name="Slide Number Placeholder 4"/>
          <p:cNvSpPr>
            <a:spLocks noGrp="1"/>
          </p:cNvSpPr>
          <p:nvPr>
            <p:ph type="sldNum" sz="quarter" idx="12"/>
          </p:nvPr>
        </p:nvSpPr>
        <p:spPr/>
        <p:txBody>
          <a:bodyPr/>
          <a:lstStyle/>
          <a:p>
            <a:fld id="{30D6CD9D-DA9D-4F41-AC0B-8641309B7F38}" type="slidenum">
              <a:rPr lang="en-US" smtClean="0"/>
              <a:pPr/>
              <a:t>1</a:t>
            </a:fld>
            <a:endParaRPr lang="en-US" dirty="0"/>
          </a:p>
        </p:txBody>
      </p:sp>
    </p:spTree>
  </p:cSld>
  <p:clrMapOvr>
    <a:masterClrMapping/>
  </p:clrMapOvr>
  <p:transition spd="med" advTm="30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838200"/>
            <a:ext cx="8001000" cy="4031873"/>
          </a:xfrm>
          <a:prstGeom prst="rect">
            <a:avLst/>
          </a:prstGeom>
          <a:noFill/>
        </p:spPr>
        <p:txBody>
          <a:bodyPr wrap="square" rtlCol="0">
            <a:spAutoFit/>
          </a:bodyPr>
          <a:lstStyle/>
          <a:p>
            <a:pPr algn="ctr"/>
            <a:r>
              <a:rPr lang="en-US" sz="1400" dirty="0" smtClean="0"/>
              <a:t>References</a:t>
            </a:r>
            <a:endParaRPr lang="en-US" sz="1400" dirty="0"/>
          </a:p>
          <a:p>
            <a:r>
              <a:rPr lang="en-US" sz="1400" dirty="0" err="1"/>
              <a:t>Ebiefung</a:t>
            </a:r>
            <a:r>
              <a:rPr lang="en-US" sz="1400" dirty="0"/>
              <a:t>, A.  (2000). </a:t>
            </a:r>
            <a:r>
              <a:rPr lang="en-US" sz="1400" i="1" dirty="0"/>
              <a:t>Teaching Using the Internet</a:t>
            </a:r>
            <a:r>
              <a:rPr lang="en-US" sz="1400" dirty="0"/>
              <a:t>.  Retrieved </a:t>
            </a:r>
            <a:r>
              <a:rPr lang="en-US" sz="1400" dirty="0" smtClean="0"/>
              <a:t>January </a:t>
            </a:r>
            <a:r>
              <a:rPr lang="en-US" sz="1400" dirty="0"/>
              <a:t>18, 2010 from </a:t>
            </a:r>
            <a:r>
              <a:rPr lang="en-US" sz="1400" dirty="0" smtClean="0"/>
              <a:t>	University of </a:t>
            </a:r>
            <a:r>
              <a:rPr lang="en-US" sz="1400" dirty="0"/>
              <a:t>Tennessee at </a:t>
            </a:r>
            <a:r>
              <a:rPr lang="en-US" sz="1400" dirty="0" smtClean="0"/>
              <a:t>Chattanooga website: 	</a:t>
            </a:r>
            <a:r>
              <a:rPr lang="en-US" sz="1400" u="sng" dirty="0" smtClean="0">
                <a:hlinkClick r:id="rId2"/>
              </a:rPr>
              <a:t>http</a:t>
            </a:r>
            <a:r>
              <a:rPr lang="en-US" sz="1400" u="sng" dirty="0">
                <a:hlinkClick r:id="rId2"/>
              </a:rPr>
              <a:t>://oneweb.utc.edu/"</a:t>
            </a:r>
            <a:r>
              <a:rPr lang="en-US" sz="1400" u="sng" dirty="0" smtClean="0">
                <a:hlinkClick r:id="rId2"/>
              </a:rPr>
              <a:t>thecmath/tutinet.html</a:t>
            </a:r>
            <a:endParaRPr lang="en-US" sz="1400" u="sng" dirty="0" smtClean="0"/>
          </a:p>
          <a:p>
            <a:r>
              <a:rPr lang="en-US" sz="1400" dirty="0" err="1" smtClean="0"/>
              <a:t>Hargadon</a:t>
            </a:r>
            <a:r>
              <a:rPr lang="en-US" sz="1400" dirty="0" smtClean="0"/>
              <a:t>, Steve.  (2010).  Educational Networking.  Retrieved January 25, 2010 from</a:t>
            </a:r>
          </a:p>
          <a:p>
            <a:r>
              <a:rPr lang="en-US" sz="1400" dirty="0"/>
              <a:t>	</a:t>
            </a:r>
            <a:r>
              <a:rPr lang="en-US" sz="1400" dirty="0" smtClean="0">
                <a:hlinkClick r:id="rId3"/>
              </a:rPr>
              <a:t>http://www.educationalnetworking.com</a:t>
            </a:r>
            <a:endParaRPr lang="en-US" sz="1400" dirty="0"/>
          </a:p>
          <a:p>
            <a:r>
              <a:rPr lang="en-US" sz="1400" i="1" dirty="0"/>
              <a:t>The Internet: Changing the Way We Think About Education</a:t>
            </a:r>
            <a:r>
              <a:rPr lang="en-US" sz="1400" dirty="0"/>
              <a:t>.  </a:t>
            </a:r>
            <a:r>
              <a:rPr lang="en-US" sz="1400" dirty="0" smtClean="0"/>
              <a:t>(</a:t>
            </a:r>
            <a:r>
              <a:rPr lang="en-US" sz="1400" dirty="0"/>
              <a:t>2001). </a:t>
            </a:r>
            <a:r>
              <a:rPr lang="en-US" sz="1400" dirty="0" smtClean="0"/>
              <a:t>Retrieved 	January </a:t>
            </a:r>
            <a:r>
              <a:rPr lang="en-US" sz="1400" dirty="0"/>
              <a:t>18, </a:t>
            </a:r>
            <a:r>
              <a:rPr lang="en-US" sz="1400" dirty="0" smtClean="0"/>
              <a:t>2010</a:t>
            </a:r>
            <a:r>
              <a:rPr lang="en-US" sz="1400" dirty="0"/>
              <a:t>, from </a:t>
            </a:r>
            <a:r>
              <a:rPr lang="en-US" sz="1400" dirty="0" smtClean="0"/>
              <a:t>	</a:t>
            </a:r>
            <a:r>
              <a:rPr lang="en-US" sz="1400" u="sng" dirty="0" smtClean="0">
                <a:hlinkClick r:id="rId4"/>
              </a:rPr>
              <a:t>http</a:t>
            </a:r>
            <a:r>
              <a:rPr lang="en-US" sz="1400" u="sng" dirty="0">
                <a:hlinkClick r:id="rId4"/>
              </a:rPr>
              <a:t>://www.pwc.k12.nf.ca/bricketts/ppt/internet_files/frame.htm</a:t>
            </a:r>
            <a:r>
              <a:rPr lang="en-US" sz="1400" dirty="0"/>
              <a:t>.</a:t>
            </a:r>
          </a:p>
          <a:p>
            <a:r>
              <a:rPr lang="en-US" sz="1400" dirty="0"/>
              <a:t>Nelson, D. (2009, April 24). </a:t>
            </a:r>
            <a:r>
              <a:rPr lang="en-US" sz="1400" i="1" dirty="0"/>
              <a:t>Classroom Has Changed By </a:t>
            </a:r>
            <a:r>
              <a:rPr lang="en-US" sz="1400" i="1" dirty="0" smtClean="0"/>
              <a:t>Information Access</a:t>
            </a:r>
            <a:r>
              <a:rPr lang="en-US" sz="1400" dirty="0"/>
              <a:t>.  Retrieved </a:t>
            </a:r>
            <a:r>
              <a:rPr lang="en-US" sz="1400" dirty="0" smtClean="0"/>
              <a:t>	from  Online </a:t>
            </a:r>
            <a:r>
              <a:rPr lang="en-US" sz="1400" dirty="0"/>
              <a:t>Athens website:  </a:t>
            </a:r>
            <a:r>
              <a:rPr lang="en-US" sz="1400" dirty="0" smtClean="0"/>
              <a:t>   	</a:t>
            </a:r>
            <a:r>
              <a:rPr lang="en-US" sz="1400" u="sng" dirty="0" smtClean="0">
                <a:hlinkClick r:id="rId5"/>
              </a:rPr>
              <a:t>http</a:t>
            </a:r>
            <a:r>
              <a:rPr lang="en-US" sz="1400" u="sng" dirty="0">
                <a:hlinkClick r:id="rId5"/>
              </a:rPr>
              <a:t>://onlineathens.com/stories/042609/_432592522.shtml</a:t>
            </a:r>
            <a:endParaRPr lang="en-US" sz="1400" dirty="0"/>
          </a:p>
          <a:p>
            <a:r>
              <a:rPr lang="en-US" sz="1400" i="1" dirty="0"/>
              <a:t>School Internet Access Widespread</a:t>
            </a:r>
            <a:r>
              <a:rPr lang="en-US" sz="1400" dirty="0"/>
              <a:t>. (2001, June 19).  Retrieved January </a:t>
            </a:r>
            <a:r>
              <a:rPr lang="en-US" sz="1400" dirty="0" smtClean="0"/>
              <a:t>18</a:t>
            </a:r>
            <a:r>
              <a:rPr lang="en-US" sz="1400" dirty="0"/>
              <a:t>, </a:t>
            </a:r>
            <a:r>
              <a:rPr lang="en-US" sz="1400" dirty="0" smtClean="0"/>
              <a:t>2001, 	from </a:t>
            </a:r>
            <a:r>
              <a:rPr lang="en-US" sz="1400" dirty="0"/>
              <a:t>Nation </a:t>
            </a:r>
            <a:r>
              <a:rPr lang="en-US" sz="1400" dirty="0" smtClean="0"/>
              <a:t>website</a:t>
            </a:r>
            <a:r>
              <a:rPr lang="en-US" sz="1400" dirty="0"/>
              <a:t>: </a:t>
            </a:r>
            <a:r>
              <a:rPr lang="en-US" sz="1400" u="sng" dirty="0" smtClean="0">
                <a:hlinkClick r:id="rId6"/>
              </a:rPr>
              <a:t>www.usatoday.com/news/nation/2001-teachers.htm</a:t>
            </a:r>
            <a:endParaRPr lang="en-US" sz="1400" dirty="0"/>
          </a:p>
          <a:p>
            <a:r>
              <a:rPr lang="en-US" sz="1400" dirty="0" err="1"/>
              <a:t>Wiske</a:t>
            </a:r>
            <a:r>
              <a:rPr lang="en-US" sz="1400" dirty="0"/>
              <a:t>, S. (2000). </a:t>
            </a:r>
            <a:r>
              <a:rPr lang="en-US" sz="1400" i="1" dirty="0"/>
              <a:t>A New Culture of Teaching for the 21st Century</a:t>
            </a:r>
            <a:r>
              <a:rPr lang="en-US" sz="1400" dirty="0"/>
              <a:t>. </a:t>
            </a:r>
            <a:r>
              <a:rPr lang="en-US" sz="1400" dirty="0" smtClean="0"/>
              <a:t>Retrieved </a:t>
            </a:r>
          </a:p>
          <a:p>
            <a:r>
              <a:rPr lang="en-US" sz="1400" dirty="0"/>
              <a:t>	</a:t>
            </a:r>
            <a:r>
              <a:rPr lang="en-US" sz="1400" dirty="0" smtClean="0"/>
              <a:t>January18</a:t>
            </a:r>
            <a:r>
              <a:rPr lang="en-US" sz="1400" dirty="0"/>
              <a:t>, 2010 </a:t>
            </a:r>
            <a:r>
              <a:rPr lang="en-US" sz="1400" dirty="0" smtClean="0"/>
              <a:t>from </a:t>
            </a:r>
            <a:r>
              <a:rPr lang="en-US" sz="1400" dirty="0"/>
              <a:t>Harvard Education Letter </a:t>
            </a:r>
            <a:r>
              <a:rPr lang="en-US" sz="1400" dirty="0" smtClean="0"/>
              <a:t>website</a:t>
            </a:r>
            <a:r>
              <a:rPr lang="en-US" sz="1400" dirty="0"/>
              <a:t>: </a:t>
            </a:r>
            <a:r>
              <a:rPr lang="en-US" sz="1400" dirty="0" smtClean="0"/>
              <a:t>	</a:t>
            </a:r>
            <a:r>
              <a:rPr lang="en-US" sz="1400" u="sng" dirty="0" smtClean="0">
                <a:hlinkClick r:id="rId7"/>
              </a:rPr>
              <a:t>http</a:t>
            </a:r>
            <a:r>
              <a:rPr lang="en-US" sz="1400" u="sng" dirty="0">
                <a:hlinkClick r:id="rId7"/>
              </a:rPr>
              <a:t>://learnweb.harvard.edu/wide/en/</a:t>
            </a:r>
            <a:endParaRPr lang="en-US" sz="1400" dirty="0"/>
          </a:p>
          <a:p>
            <a:endParaRPr lang="en-US" dirty="0"/>
          </a:p>
        </p:txBody>
      </p:sp>
      <p:sp>
        <p:nvSpPr>
          <p:cNvPr id="5" name="Slide Number Placeholder 4"/>
          <p:cNvSpPr>
            <a:spLocks noGrp="1"/>
          </p:cNvSpPr>
          <p:nvPr>
            <p:ph type="sldNum" sz="quarter" idx="12"/>
          </p:nvPr>
        </p:nvSpPr>
        <p:spPr/>
        <p:txBody>
          <a:bodyPr/>
          <a:lstStyle/>
          <a:p>
            <a:fld id="{30D6CD9D-DA9D-4F41-AC0B-8641309B7F38}" type="slidenum">
              <a:rPr lang="en-US" smtClean="0"/>
              <a:pPr/>
              <a:t>10</a:t>
            </a:fld>
            <a:endParaRPr lang="en-US" dirty="0"/>
          </a:p>
        </p:txBody>
      </p:sp>
    </p:spTree>
  </p:cSld>
  <p:clrMapOvr>
    <a:masterClrMapping/>
  </p:clrMapOvr>
  <p:transition spd="med" advTm="30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5593080" cy="5489448"/>
          </a:xfrm>
        </p:spPr>
        <p:txBody>
          <a:bodyPr>
            <a:normAutofit fontScale="92500" lnSpcReduction="10000"/>
          </a:bodyPr>
          <a:lstStyle/>
          <a:p>
            <a:r>
              <a:rPr lang="en-US" dirty="0" smtClean="0">
                <a:solidFill>
                  <a:schemeClr val="accent6">
                    <a:lumMod val="50000"/>
                  </a:schemeClr>
                </a:solidFill>
              </a:rPr>
              <a:t>The advent of the Internet and 21</a:t>
            </a:r>
            <a:r>
              <a:rPr lang="en-US" baseline="30000" dirty="0" smtClean="0">
                <a:solidFill>
                  <a:schemeClr val="accent6">
                    <a:lumMod val="50000"/>
                  </a:schemeClr>
                </a:solidFill>
              </a:rPr>
              <a:t>st</a:t>
            </a:r>
            <a:r>
              <a:rPr lang="en-US" dirty="0" smtClean="0">
                <a:solidFill>
                  <a:schemeClr val="accent6">
                    <a:lumMod val="50000"/>
                  </a:schemeClr>
                </a:solidFill>
              </a:rPr>
              <a:t> century technology has touched our daily lives in many ways, including the art of teaching.</a:t>
            </a:r>
            <a:r>
              <a:rPr lang="en-US" dirty="0" smtClean="0">
                <a:solidFill>
                  <a:srgbClr val="FFC000"/>
                </a:solidFill>
              </a:rPr>
              <a:t>  </a:t>
            </a:r>
            <a:r>
              <a:rPr lang="en-US" dirty="0" smtClean="0">
                <a:solidFill>
                  <a:schemeClr val="accent6">
                    <a:lumMod val="50000"/>
                  </a:schemeClr>
                </a:solidFill>
              </a:rPr>
              <a:t>Teachers can now collaborate with colleagues and peers from around the world and share thoughts, ideas and resources at the click of a button.  Our experiences in and out of the classroom have taken on a much more global perspective as compared to just 20 years ago.  </a:t>
            </a:r>
            <a:endParaRPr lang="en-US" dirty="0">
              <a:solidFill>
                <a:schemeClr val="accent6">
                  <a:lumMod val="50000"/>
                </a:schemeClr>
              </a:solidFill>
            </a:endParaRPr>
          </a:p>
        </p:txBody>
      </p:sp>
      <p:pic>
        <p:nvPicPr>
          <p:cNvPr id="2050" name="Picture 2" descr="C:\Users\allison\AppData\Local\Microsoft\Windows\Temporary Internet Files\Content.IE5\TV463B4Z\MCj04110610000[1].wmf"/>
          <p:cNvPicPr>
            <a:picLocks noChangeAspect="1" noChangeArrowheads="1"/>
          </p:cNvPicPr>
          <p:nvPr/>
        </p:nvPicPr>
        <p:blipFill>
          <a:blip r:embed="rId2" cstate="print"/>
          <a:srcRect/>
          <a:stretch>
            <a:fillRect/>
          </a:stretch>
        </p:blipFill>
        <p:spPr bwMode="auto">
          <a:xfrm>
            <a:off x="6112042" y="2438400"/>
            <a:ext cx="2516665" cy="3135517"/>
          </a:xfrm>
          <a:prstGeom prst="rect">
            <a:avLst/>
          </a:prstGeom>
          <a:noFill/>
        </p:spPr>
      </p:pic>
      <p:sp>
        <p:nvSpPr>
          <p:cNvPr id="7" name="Slide Number Placeholder 6"/>
          <p:cNvSpPr>
            <a:spLocks noGrp="1"/>
          </p:cNvSpPr>
          <p:nvPr>
            <p:ph type="sldNum" sz="quarter" idx="12"/>
          </p:nvPr>
        </p:nvSpPr>
        <p:spPr/>
        <p:txBody>
          <a:bodyPr/>
          <a:lstStyle/>
          <a:p>
            <a:fld id="{30D6CD9D-DA9D-4F41-AC0B-8641309B7F38}" type="slidenum">
              <a:rPr lang="en-US" smtClean="0"/>
              <a:pPr/>
              <a:t>2</a:t>
            </a:fld>
            <a:endParaRPr lang="en-US" dirty="0"/>
          </a:p>
        </p:txBody>
      </p:sp>
    </p:spTree>
  </p:cSld>
  <p:clrMapOvr>
    <a:masterClrMapping/>
  </p:clrMapOvr>
  <p:transition spd="med" advTm="300000">
    <p:pull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83880" cy="1051560"/>
          </a:xfrm>
        </p:spPr>
        <p:txBody>
          <a:bodyPr>
            <a:normAutofit/>
          </a:bodyPr>
          <a:lstStyle/>
          <a:p>
            <a:pPr algn="ctr"/>
            <a:r>
              <a:rPr lang="en-US" sz="2800" dirty="0" smtClean="0"/>
              <a:t>Advantages of Technology in Schools</a:t>
            </a:r>
            <a:endParaRPr lang="en-US" sz="2800" dirty="0"/>
          </a:p>
        </p:txBody>
      </p:sp>
      <p:sp>
        <p:nvSpPr>
          <p:cNvPr id="3" name="TextBox 2"/>
          <p:cNvSpPr txBox="1"/>
          <p:nvPr/>
        </p:nvSpPr>
        <p:spPr>
          <a:xfrm>
            <a:off x="2438400" y="1295400"/>
            <a:ext cx="5867400" cy="4708981"/>
          </a:xfrm>
          <a:prstGeom prst="rect">
            <a:avLst/>
          </a:prstGeom>
          <a:noFill/>
        </p:spPr>
        <p:txBody>
          <a:bodyPr wrap="square" rtlCol="0">
            <a:spAutoFit/>
          </a:bodyPr>
          <a:lstStyle/>
          <a:p>
            <a:r>
              <a:rPr lang="en-US" sz="2000" dirty="0" smtClean="0">
                <a:solidFill>
                  <a:schemeClr val="accent6">
                    <a:lumMod val="50000"/>
                  </a:schemeClr>
                </a:solidFill>
              </a:rPr>
              <a:t>The use of this technology in schools provides many benefits to both teachers and students. According to Dan Nelson in </a:t>
            </a:r>
            <a:r>
              <a:rPr lang="en-US" sz="2000" i="1" dirty="0" smtClean="0">
                <a:solidFill>
                  <a:schemeClr val="accent6">
                    <a:lumMod val="50000"/>
                  </a:schemeClr>
                </a:solidFill>
              </a:rPr>
              <a:t>Classroom Has Changed by Information Access</a:t>
            </a:r>
            <a:r>
              <a:rPr lang="en-US" sz="2000" dirty="0" smtClean="0">
                <a:solidFill>
                  <a:schemeClr val="accent6">
                    <a:lumMod val="50000"/>
                  </a:schemeClr>
                </a:solidFill>
              </a:rPr>
              <a:t>, access to data and a seemingly endless amount of information has transformed classrooms from a teacher oriented, textbook dependent classroom to an interactive, engaging and increasingly cooperative one (Nelson, 2009).  There are many advantages for both teachers and students to have access to the Internet and the various informational websites, networking platforms and multimedia links that are now available to them. </a:t>
            </a:r>
            <a:endParaRPr lang="en-US" sz="2000" dirty="0">
              <a:solidFill>
                <a:schemeClr val="accent6">
                  <a:lumMod val="50000"/>
                </a:schemeClr>
              </a:solidFill>
            </a:endParaRPr>
          </a:p>
        </p:txBody>
      </p:sp>
      <p:pic>
        <p:nvPicPr>
          <p:cNvPr id="3074" name="Picture 2" descr="C:\Program Files (x86)\Microsoft Office\MEDIA\CAGCAT10\j0297707.wmf"/>
          <p:cNvPicPr>
            <a:picLocks noChangeAspect="1" noChangeArrowheads="1"/>
          </p:cNvPicPr>
          <p:nvPr/>
        </p:nvPicPr>
        <p:blipFill>
          <a:blip r:embed="rId2" cstate="print"/>
          <a:srcRect/>
          <a:stretch>
            <a:fillRect/>
          </a:stretch>
        </p:blipFill>
        <p:spPr bwMode="auto">
          <a:xfrm>
            <a:off x="569538" y="3581400"/>
            <a:ext cx="1792662" cy="2057400"/>
          </a:xfrm>
          <a:prstGeom prst="rect">
            <a:avLst/>
          </a:prstGeom>
          <a:noFill/>
        </p:spPr>
      </p:pic>
      <p:sp>
        <p:nvSpPr>
          <p:cNvPr id="5" name="Slide Number Placeholder 4"/>
          <p:cNvSpPr>
            <a:spLocks noGrp="1"/>
          </p:cNvSpPr>
          <p:nvPr>
            <p:ph type="sldNum" sz="quarter" idx="12"/>
          </p:nvPr>
        </p:nvSpPr>
        <p:spPr/>
        <p:txBody>
          <a:bodyPr/>
          <a:lstStyle/>
          <a:p>
            <a:fld id="{30D6CD9D-DA9D-4F41-AC0B-8641309B7F38}" type="slidenum">
              <a:rPr lang="en-US" smtClean="0"/>
              <a:pPr/>
              <a:t>3</a:t>
            </a:fld>
            <a:endParaRPr lang="en-US" dirty="0"/>
          </a:p>
        </p:txBody>
      </p:sp>
    </p:spTree>
  </p:cSld>
  <p:clrMapOvr>
    <a:masterClrMapping/>
  </p:clrMapOvr>
  <p:transition spd="med" advTm="300000">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0"/>
            <a:ext cx="8183880" cy="676656"/>
          </a:xfrm>
        </p:spPr>
        <p:txBody>
          <a:bodyPr/>
          <a:lstStyle/>
          <a:p>
            <a:pPr algn="ctr"/>
            <a:r>
              <a:rPr lang="en-US" dirty="0" smtClean="0">
                <a:solidFill>
                  <a:schemeClr val="accent1">
                    <a:lumMod val="75000"/>
                  </a:schemeClr>
                </a:solidFill>
              </a:rPr>
              <a:t>Advantages of Technology</a:t>
            </a:r>
            <a:endParaRPr lang="en-US" dirty="0">
              <a:solidFill>
                <a:schemeClr val="accent1">
                  <a:lumMod val="75000"/>
                </a:schemeClr>
              </a:solidFill>
            </a:endParaRPr>
          </a:p>
        </p:txBody>
      </p:sp>
      <p:sp>
        <p:nvSpPr>
          <p:cNvPr id="3" name="Text Placeholder 2"/>
          <p:cNvSpPr>
            <a:spLocks noGrp="1"/>
          </p:cNvSpPr>
          <p:nvPr>
            <p:ph type="body" idx="1"/>
          </p:nvPr>
        </p:nvSpPr>
        <p:spPr>
          <a:xfrm>
            <a:off x="609600" y="533400"/>
            <a:ext cx="8183880" cy="4419600"/>
          </a:xfrm>
        </p:spPr>
        <p:txBody>
          <a:bodyPr>
            <a:noAutofit/>
          </a:bodyPr>
          <a:lstStyle/>
          <a:p>
            <a:r>
              <a:rPr lang="en-US" sz="2000" dirty="0" smtClean="0">
                <a:solidFill>
                  <a:schemeClr val="accent1">
                    <a:lumMod val="75000"/>
                  </a:schemeClr>
                </a:solidFill>
              </a:rPr>
              <a:t>In his article, Teaching Using the Internet (Ebiefung, 2000), Dr. Aneikan Ebiefung lists several advantages of students having access to the Internet in the classroom and how technology can enhance the teaching process.  His list includes the following:</a:t>
            </a:r>
          </a:p>
          <a:p>
            <a:pPr>
              <a:buFont typeface="Wingdings" pitchFamily="2" charset="2"/>
              <a:buChar char="q"/>
            </a:pPr>
            <a:r>
              <a:rPr lang="en-US" sz="2000" dirty="0" smtClean="0">
                <a:solidFill>
                  <a:schemeClr val="accent6">
                    <a:lumMod val="50000"/>
                  </a:schemeClr>
                </a:solidFill>
              </a:rPr>
              <a:t> Motivates students</a:t>
            </a:r>
          </a:p>
          <a:p>
            <a:pPr>
              <a:buFont typeface="Wingdings" pitchFamily="2" charset="2"/>
              <a:buChar char="q"/>
            </a:pPr>
            <a:r>
              <a:rPr lang="en-US" sz="2000" dirty="0" smtClean="0">
                <a:solidFill>
                  <a:schemeClr val="accent6">
                    <a:lumMod val="50000"/>
                  </a:schemeClr>
                </a:solidFill>
              </a:rPr>
              <a:t>Questioning and discovery</a:t>
            </a:r>
          </a:p>
          <a:p>
            <a:pPr>
              <a:buFont typeface="Wingdings" pitchFamily="2" charset="2"/>
              <a:buChar char="q"/>
            </a:pPr>
            <a:r>
              <a:rPr lang="en-US" sz="2000" dirty="0" smtClean="0">
                <a:solidFill>
                  <a:schemeClr val="accent6">
                    <a:lumMod val="50000"/>
                  </a:schemeClr>
                </a:solidFill>
              </a:rPr>
              <a:t>Communicating and using and sharing knowledge</a:t>
            </a:r>
          </a:p>
          <a:p>
            <a:pPr>
              <a:buFont typeface="Wingdings" pitchFamily="2" charset="2"/>
              <a:buChar char="q"/>
            </a:pPr>
            <a:r>
              <a:rPr lang="en-US" sz="2000" dirty="0" smtClean="0">
                <a:solidFill>
                  <a:schemeClr val="accent6">
                    <a:lumMod val="50000"/>
                  </a:schemeClr>
                </a:solidFill>
              </a:rPr>
              <a:t>Professional development, ease of lesson planning, and collaboration among professional educators and administrators</a:t>
            </a:r>
          </a:p>
          <a:p>
            <a:pPr>
              <a:buFont typeface="Wingdings" pitchFamily="2" charset="2"/>
              <a:buChar char="q"/>
            </a:pPr>
            <a:r>
              <a:rPr lang="en-US" sz="2000" dirty="0" smtClean="0">
                <a:solidFill>
                  <a:schemeClr val="accent6">
                    <a:lumMod val="50000"/>
                  </a:schemeClr>
                </a:solidFill>
              </a:rPr>
              <a:t>Better classroom management</a:t>
            </a:r>
          </a:p>
          <a:p>
            <a:pPr>
              <a:buFont typeface="Wingdings" pitchFamily="2" charset="2"/>
              <a:buChar char="q"/>
            </a:pPr>
            <a:r>
              <a:rPr lang="en-US" sz="2000" dirty="0" smtClean="0">
                <a:solidFill>
                  <a:schemeClr val="accent6">
                    <a:lumMod val="50000"/>
                  </a:schemeClr>
                </a:solidFill>
              </a:rPr>
              <a:t>Cooperative learning among students within a class and between classes and schools</a:t>
            </a:r>
            <a:endParaRPr lang="en-US" sz="2000" dirty="0">
              <a:solidFill>
                <a:schemeClr val="accent6">
                  <a:lumMod val="50000"/>
                </a:schemeClr>
              </a:solidFill>
            </a:endParaRPr>
          </a:p>
        </p:txBody>
      </p:sp>
      <p:sp>
        <p:nvSpPr>
          <p:cNvPr id="4" name="Slide Number Placeholder 3"/>
          <p:cNvSpPr>
            <a:spLocks noGrp="1"/>
          </p:cNvSpPr>
          <p:nvPr>
            <p:ph type="sldNum" sz="quarter" idx="12"/>
          </p:nvPr>
        </p:nvSpPr>
        <p:spPr/>
        <p:txBody>
          <a:bodyPr/>
          <a:lstStyle/>
          <a:p>
            <a:fld id="{30D6CD9D-DA9D-4F41-AC0B-8641309B7F38}" type="slidenum">
              <a:rPr lang="en-US" smtClean="0"/>
              <a:pPr/>
              <a:t>4</a:t>
            </a:fld>
            <a:endParaRPr lang="en-US" dirty="0"/>
          </a:p>
        </p:txBody>
      </p:sp>
    </p:spTree>
  </p:cSld>
  <p:clrMapOvr>
    <a:masterClrMapping/>
  </p:clrMapOvr>
  <p:transition spd="med" advTm="300000">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PROFESSIONAL NETWORKING</a:t>
            </a:r>
            <a:endParaRPr lang="en-US" dirty="0"/>
          </a:p>
        </p:txBody>
      </p:sp>
      <p:sp>
        <p:nvSpPr>
          <p:cNvPr id="3" name="TextBox 2"/>
          <p:cNvSpPr txBox="1"/>
          <p:nvPr/>
        </p:nvSpPr>
        <p:spPr>
          <a:xfrm>
            <a:off x="1143000" y="914400"/>
            <a:ext cx="6968574" cy="3447098"/>
          </a:xfrm>
          <a:prstGeom prst="rect">
            <a:avLst/>
          </a:prstGeom>
          <a:noFill/>
        </p:spPr>
        <p:txBody>
          <a:bodyPr wrap="square" rtlCol="0">
            <a:spAutoFit/>
          </a:bodyPr>
          <a:lstStyle/>
          <a:p>
            <a:r>
              <a:rPr lang="en-US" sz="2000" dirty="0" smtClean="0"/>
              <a:t>The increased connectivity has given rise to inventive ways to collaborate with peers worldwide.  One such way is through social and/or professional networking. There is an abundance of social and professional networking sites, but I have found two that I think could potentially </a:t>
            </a:r>
            <a:r>
              <a:rPr lang="en-US" sz="2000" dirty="0"/>
              <a:t>b</a:t>
            </a:r>
            <a:r>
              <a:rPr lang="en-US" sz="2000" dirty="0" smtClean="0"/>
              <a:t>e very beneficial to me as an educator and help me to be a more educated and effective educator. These two Sites are The Schools United and Wikieducator (Hargadon, 2010).  </a:t>
            </a:r>
          </a:p>
          <a:p>
            <a:r>
              <a:rPr lang="en-US" dirty="0" smtClean="0"/>
              <a:t> </a:t>
            </a:r>
          </a:p>
        </p:txBody>
      </p:sp>
      <p:sp>
        <p:nvSpPr>
          <p:cNvPr id="4" name="Slide Number Placeholder 3"/>
          <p:cNvSpPr>
            <a:spLocks noGrp="1"/>
          </p:cNvSpPr>
          <p:nvPr>
            <p:ph type="sldNum" sz="quarter" idx="12"/>
          </p:nvPr>
        </p:nvSpPr>
        <p:spPr/>
        <p:txBody>
          <a:bodyPr/>
          <a:lstStyle/>
          <a:p>
            <a:fld id="{30D6CD9D-DA9D-4F41-AC0B-8641309B7F38}" type="slidenum">
              <a:rPr lang="en-US" smtClean="0"/>
              <a:pPr/>
              <a:t>5</a:t>
            </a:fld>
            <a:endParaRPr lang="en-US" dirty="0"/>
          </a:p>
        </p:txBody>
      </p:sp>
    </p:spTree>
  </p:cSld>
  <p:clrMapOvr>
    <a:masterClrMapping/>
  </p:clrMapOvr>
  <p:transition spd="med" advTm="300000">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83880" cy="762000"/>
          </a:xfrm>
        </p:spPr>
        <p:txBody>
          <a:bodyPr>
            <a:normAutofit/>
          </a:bodyPr>
          <a:lstStyle/>
          <a:p>
            <a:pPr algn="ctr"/>
            <a:r>
              <a:rPr lang="en-US" sz="2800" dirty="0" smtClean="0"/>
              <a:t> The Schools United</a:t>
            </a:r>
            <a:endParaRPr lang="en-US" sz="2800" dirty="0"/>
          </a:p>
        </p:txBody>
      </p:sp>
      <p:sp>
        <p:nvSpPr>
          <p:cNvPr id="3" name="TextBox 2"/>
          <p:cNvSpPr txBox="1"/>
          <p:nvPr/>
        </p:nvSpPr>
        <p:spPr>
          <a:xfrm>
            <a:off x="533400" y="1066800"/>
            <a:ext cx="8001000" cy="5016758"/>
          </a:xfrm>
          <a:prstGeom prst="rect">
            <a:avLst/>
          </a:prstGeom>
          <a:noFill/>
        </p:spPr>
        <p:txBody>
          <a:bodyPr wrap="square" rtlCol="0">
            <a:spAutoFit/>
          </a:bodyPr>
          <a:lstStyle/>
          <a:p>
            <a:r>
              <a:rPr lang="en-US" sz="2000" dirty="0" smtClean="0">
                <a:solidFill>
                  <a:schemeClr val="accent6">
                    <a:lumMod val="50000"/>
                  </a:schemeClr>
                </a:solidFill>
              </a:rPr>
              <a:t> According to Steve Hargadon’s list of networking sites (Hargadon, 2010), the Schools United is “a networking site dedicated to the educational community worldwide.  It provides schools and staff with a no cost facility to share educational resources, ideas and experiences.  The site encourages schools from around the globe to ‘link’ with each other.”  There are many advantages in participating in this network of educators.  First, it provides a wide range of perspectives and helps to develop multicultural awareness and understanding.  This platform also allows for the exchange of information and ideas, as well as providing a backboard and discussion forum to bounce ideas off other professionals that may have had the same experiences or ideas.  Most importantly, this forum allows for opportunities to collaborate with teachers worldwide and to use that collaboration to enhance student experiences and learning.</a:t>
            </a:r>
            <a:endParaRPr lang="en-US" sz="2000" dirty="0">
              <a:solidFill>
                <a:schemeClr val="accent6">
                  <a:lumMod val="50000"/>
                </a:schemeClr>
              </a:solidFill>
            </a:endParaRPr>
          </a:p>
        </p:txBody>
      </p:sp>
      <p:sp>
        <p:nvSpPr>
          <p:cNvPr id="5" name="Slide Number Placeholder 4"/>
          <p:cNvSpPr>
            <a:spLocks noGrp="1"/>
          </p:cNvSpPr>
          <p:nvPr>
            <p:ph type="sldNum" sz="quarter" idx="12"/>
          </p:nvPr>
        </p:nvSpPr>
        <p:spPr/>
        <p:txBody>
          <a:bodyPr/>
          <a:lstStyle/>
          <a:p>
            <a:fld id="{30D6CD9D-DA9D-4F41-AC0B-8641309B7F38}" type="slidenum">
              <a:rPr lang="en-US" smtClean="0"/>
              <a:pPr/>
              <a:t>6</a:t>
            </a:fld>
            <a:endParaRPr lang="en-US" dirty="0"/>
          </a:p>
        </p:txBody>
      </p:sp>
    </p:spTree>
  </p:cSld>
  <p:clrMapOvr>
    <a:masterClrMapping/>
  </p:clrMapOvr>
  <p:transition spd="med" advTm="300000">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57800"/>
            <a:ext cx="8183880" cy="1051560"/>
          </a:xfrm>
        </p:spPr>
        <p:txBody>
          <a:bodyPr>
            <a:normAutofit/>
          </a:bodyPr>
          <a:lstStyle/>
          <a:p>
            <a:pPr algn="ctr"/>
            <a:r>
              <a:rPr lang="en-US" sz="4800" dirty="0" err="1" smtClean="0"/>
              <a:t>Wikieducator</a:t>
            </a:r>
            <a:endParaRPr lang="en-US" sz="4800" dirty="0"/>
          </a:p>
        </p:txBody>
      </p:sp>
      <p:sp>
        <p:nvSpPr>
          <p:cNvPr id="3" name="TextBox 2"/>
          <p:cNvSpPr txBox="1"/>
          <p:nvPr/>
        </p:nvSpPr>
        <p:spPr>
          <a:xfrm>
            <a:off x="533400" y="457200"/>
            <a:ext cx="7903126" cy="4832092"/>
          </a:xfrm>
          <a:prstGeom prst="rect">
            <a:avLst/>
          </a:prstGeom>
          <a:noFill/>
        </p:spPr>
        <p:txBody>
          <a:bodyPr wrap="square" rtlCol="0">
            <a:spAutoFit/>
          </a:bodyPr>
          <a:lstStyle/>
          <a:p>
            <a:r>
              <a:rPr lang="en-US" sz="2200" dirty="0" err="1" smtClean="0">
                <a:solidFill>
                  <a:schemeClr val="accent6">
                    <a:lumMod val="50000"/>
                  </a:schemeClr>
                </a:solidFill>
              </a:rPr>
              <a:t>Wikieducator</a:t>
            </a:r>
            <a:r>
              <a:rPr lang="en-US" sz="2200" dirty="0" smtClean="0">
                <a:solidFill>
                  <a:schemeClr val="accent6">
                    <a:lumMod val="50000"/>
                  </a:schemeClr>
                </a:solidFill>
              </a:rPr>
              <a:t> takes the concept of the Schools United to the next level.  This site allows for the same potential collaborations and sharing of ideas and resources.  However, </a:t>
            </a:r>
            <a:r>
              <a:rPr lang="en-US" sz="2200" dirty="0" err="1" smtClean="0">
                <a:solidFill>
                  <a:schemeClr val="accent6">
                    <a:lumMod val="50000"/>
                  </a:schemeClr>
                </a:solidFill>
              </a:rPr>
              <a:t>Wikieducator</a:t>
            </a:r>
            <a:r>
              <a:rPr lang="en-US" sz="2200" dirty="0" smtClean="0">
                <a:solidFill>
                  <a:schemeClr val="accent6">
                    <a:lumMod val="50000"/>
                  </a:schemeClr>
                </a:solidFill>
              </a:rPr>
              <a:t> goes beyond being a discussion forum to being an interactive site that provides a variety of options and digital resources.  The </a:t>
            </a:r>
            <a:r>
              <a:rPr lang="en-US" sz="2200" dirty="0" err="1" smtClean="0">
                <a:solidFill>
                  <a:schemeClr val="accent6">
                    <a:lumMod val="50000"/>
                  </a:schemeClr>
                </a:solidFill>
              </a:rPr>
              <a:t>Wikieducator</a:t>
            </a:r>
            <a:r>
              <a:rPr lang="en-US" sz="2200" dirty="0" smtClean="0">
                <a:solidFill>
                  <a:schemeClr val="accent6">
                    <a:lumMod val="50000"/>
                  </a:schemeClr>
                </a:solidFill>
              </a:rPr>
              <a:t>, according to </a:t>
            </a:r>
            <a:r>
              <a:rPr lang="en-US" sz="2200" dirty="0" err="1" smtClean="0">
                <a:solidFill>
                  <a:schemeClr val="accent6">
                    <a:lumMod val="50000"/>
                  </a:schemeClr>
                </a:solidFill>
              </a:rPr>
              <a:t>Hargadon</a:t>
            </a:r>
            <a:r>
              <a:rPr lang="en-US" sz="2200" dirty="0" smtClean="0">
                <a:solidFill>
                  <a:schemeClr val="accent6">
                    <a:lumMod val="50000"/>
                  </a:schemeClr>
                </a:solidFill>
              </a:rPr>
              <a:t> (</a:t>
            </a:r>
            <a:r>
              <a:rPr lang="en-US" sz="2200" dirty="0" err="1" smtClean="0">
                <a:solidFill>
                  <a:schemeClr val="accent6">
                    <a:lumMod val="50000"/>
                  </a:schemeClr>
                </a:solidFill>
              </a:rPr>
              <a:t>Hargadon</a:t>
            </a:r>
            <a:r>
              <a:rPr lang="en-US" sz="2200" dirty="0" smtClean="0">
                <a:solidFill>
                  <a:schemeClr val="accent6">
                    <a:lumMod val="50000"/>
                  </a:schemeClr>
                </a:solidFill>
              </a:rPr>
              <a:t>, 2010), is “turning the digital divide into digital dividends using free content and open networks.”   One of the main advantages to this site is the selection of educator professional development courses.  Teachers can sign up to take these online courses and can access the course material and information at their own pace.  </a:t>
            </a:r>
          </a:p>
        </p:txBody>
      </p:sp>
      <p:sp>
        <p:nvSpPr>
          <p:cNvPr id="4" name="Slide Number Placeholder 3"/>
          <p:cNvSpPr>
            <a:spLocks noGrp="1"/>
          </p:cNvSpPr>
          <p:nvPr>
            <p:ph type="sldNum" sz="quarter" idx="12"/>
          </p:nvPr>
        </p:nvSpPr>
        <p:spPr/>
        <p:txBody>
          <a:bodyPr/>
          <a:lstStyle/>
          <a:p>
            <a:fld id="{30D6CD9D-DA9D-4F41-AC0B-8641309B7F38}" type="slidenum">
              <a:rPr lang="en-US" smtClean="0"/>
              <a:pPr/>
              <a:t>7</a:t>
            </a:fld>
            <a:endParaRPr lang="en-US" dirty="0"/>
          </a:p>
        </p:txBody>
      </p:sp>
    </p:spTree>
  </p:cSld>
  <p:clrMapOvr>
    <a:masterClrMapping/>
  </p:clrMapOvr>
  <p:transition spd="med" advTm="300000">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183880" cy="762000"/>
          </a:xfrm>
        </p:spPr>
        <p:txBody>
          <a:bodyPr>
            <a:normAutofit/>
          </a:bodyPr>
          <a:lstStyle/>
          <a:p>
            <a:pPr algn="ctr"/>
            <a:r>
              <a:rPr lang="en-US" sz="4000" dirty="0" smtClean="0"/>
              <a:t> </a:t>
            </a:r>
            <a:r>
              <a:rPr lang="en-US" sz="4000" dirty="0" err="1" smtClean="0"/>
              <a:t>Wikieducator</a:t>
            </a:r>
            <a:endParaRPr lang="en-US" sz="4000" dirty="0"/>
          </a:p>
        </p:txBody>
      </p:sp>
      <p:sp>
        <p:nvSpPr>
          <p:cNvPr id="4" name="TextBox 3"/>
          <p:cNvSpPr txBox="1"/>
          <p:nvPr/>
        </p:nvSpPr>
        <p:spPr>
          <a:xfrm>
            <a:off x="457201" y="914400"/>
            <a:ext cx="8153400" cy="4893647"/>
          </a:xfrm>
          <a:prstGeom prst="rect">
            <a:avLst/>
          </a:prstGeom>
          <a:noFill/>
        </p:spPr>
        <p:txBody>
          <a:bodyPr wrap="square" rtlCol="0">
            <a:spAutoFit/>
          </a:bodyPr>
          <a:lstStyle/>
          <a:p>
            <a:r>
              <a:rPr lang="en-US" sz="2400" dirty="0" smtClean="0"/>
              <a:t>Other benefits are:</a:t>
            </a:r>
          </a:p>
          <a:p>
            <a:pPr>
              <a:buFont typeface="Arial" pitchFamily="34" charset="0"/>
              <a:buChar char="•"/>
            </a:pPr>
            <a:r>
              <a:rPr lang="en-US" sz="2400" dirty="0" smtClean="0"/>
              <a:t>Ways to present content and resources to</a:t>
            </a:r>
          </a:p>
          <a:p>
            <a:r>
              <a:rPr lang="en-US" sz="2400" dirty="0" smtClean="0"/>
              <a:t> students</a:t>
            </a:r>
          </a:p>
          <a:p>
            <a:pPr>
              <a:buFont typeface="Arial" pitchFamily="34" charset="0"/>
              <a:buChar char="•"/>
            </a:pPr>
            <a:r>
              <a:rPr lang="en-US" sz="2400" dirty="0" smtClean="0"/>
              <a:t>Allow for the sharing of ideas and feedback</a:t>
            </a:r>
          </a:p>
          <a:p>
            <a:pPr>
              <a:buFont typeface="Arial" pitchFamily="34" charset="0"/>
              <a:buChar char="•"/>
            </a:pPr>
            <a:r>
              <a:rPr lang="en-US" sz="2400" dirty="0" smtClean="0"/>
              <a:t>Provide an arena for reflection</a:t>
            </a:r>
          </a:p>
          <a:p>
            <a:pPr>
              <a:buFont typeface="Arial" pitchFamily="34" charset="0"/>
              <a:buChar char="•"/>
            </a:pPr>
            <a:r>
              <a:rPr lang="en-US" sz="2400" dirty="0" smtClean="0"/>
              <a:t>Student teaching tool where possible</a:t>
            </a:r>
          </a:p>
          <a:p>
            <a:r>
              <a:rPr lang="en-US" sz="2400" dirty="0" smtClean="0"/>
              <a:t> scenarios and relevant resources to address</a:t>
            </a:r>
          </a:p>
          <a:p>
            <a:r>
              <a:rPr lang="en-US" sz="2400" dirty="0" smtClean="0"/>
              <a:t> the scenario can be posted</a:t>
            </a:r>
          </a:p>
          <a:p>
            <a:pPr>
              <a:buFont typeface="Arial" pitchFamily="34" charset="0"/>
              <a:buChar char="•"/>
            </a:pPr>
            <a:r>
              <a:rPr lang="en-US" sz="2400" dirty="0" smtClean="0"/>
              <a:t>Interactive platform to engage educators and </a:t>
            </a:r>
          </a:p>
          <a:p>
            <a:r>
              <a:rPr lang="en-US" sz="2400" dirty="0"/>
              <a:t> </a:t>
            </a:r>
            <a:r>
              <a:rPr lang="en-US" sz="2400" dirty="0" smtClean="0"/>
              <a:t>students</a:t>
            </a:r>
          </a:p>
          <a:p>
            <a:pPr>
              <a:buFont typeface="Arial" pitchFamily="34" charset="0"/>
              <a:buChar char="•"/>
            </a:pPr>
            <a:r>
              <a:rPr lang="en-US" sz="2400" dirty="0" smtClean="0"/>
              <a:t>Cooperative learning and collaboration</a:t>
            </a:r>
          </a:p>
          <a:p>
            <a:pPr>
              <a:buFont typeface="Arial" pitchFamily="34" charset="0"/>
              <a:buChar char="•"/>
            </a:pPr>
            <a:r>
              <a:rPr lang="en-US" sz="2400" dirty="0" smtClean="0"/>
              <a:t>Access to digital and multimedia resources </a:t>
            </a:r>
          </a:p>
          <a:p>
            <a:r>
              <a:rPr lang="en-US" sz="2400" dirty="0"/>
              <a:t> </a:t>
            </a:r>
            <a:r>
              <a:rPr lang="en-US" sz="2400" dirty="0" smtClean="0"/>
              <a:t>and tools</a:t>
            </a:r>
            <a:endParaRPr lang="en-US" sz="2400" dirty="0"/>
          </a:p>
        </p:txBody>
      </p:sp>
      <p:sp>
        <p:nvSpPr>
          <p:cNvPr id="5" name="Slide Number Placeholder 4"/>
          <p:cNvSpPr>
            <a:spLocks noGrp="1"/>
          </p:cNvSpPr>
          <p:nvPr>
            <p:ph type="sldNum" sz="quarter" idx="12"/>
          </p:nvPr>
        </p:nvSpPr>
        <p:spPr/>
        <p:txBody>
          <a:bodyPr/>
          <a:lstStyle/>
          <a:p>
            <a:fld id="{30D6CD9D-DA9D-4F41-AC0B-8641309B7F38}" type="slidenum">
              <a:rPr lang="en-US" smtClean="0"/>
              <a:pPr/>
              <a:t>8</a:t>
            </a:fld>
            <a:endParaRPr lang="en-US" dirty="0"/>
          </a:p>
        </p:txBody>
      </p:sp>
    </p:spTree>
  </p:cSld>
  <p:clrMapOvr>
    <a:masterClrMapping/>
  </p:clrMapOvr>
  <p:transition spd="med" advTm="300000">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2400" dirty="0" smtClean="0"/>
              <a:t>These two websites offer many potential uses in the classroom and resources for me as an educator.  They are, however, by no means the only networking platforms available.   In addition, I find that when accessing such sites, I often find additional benefits or applications than I previously realized.  The benefits discussed in this slideshow is just the tip of the iceberg, and I am excited about the possibilities!</a:t>
            </a:r>
            <a:endParaRPr lang="en-US" sz="2400" dirty="0"/>
          </a:p>
        </p:txBody>
      </p:sp>
      <p:sp>
        <p:nvSpPr>
          <p:cNvPr id="3" name="Subtitle 2"/>
          <p:cNvSpPr>
            <a:spLocks noGrp="1"/>
          </p:cNvSpPr>
          <p:nvPr>
            <p:ph type="subTitle" idx="1"/>
          </p:nvPr>
        </p:nvSpPr>
        <p:spPr/>
        <p:txBody>
          <a:bodyPr>
            <a:normAutofit/>
          </a:bodyPr>
          <a:lstStyle/>
          <a:p>
            <a:r>
              <a:rPr lang="en-US" sz="5400" dirty="0" smtClean="0">
                <a:solidFill>
                  <a:schemeClr val="accent1">
                    <a:lumMod val="75000"/>
                  </a:schemeClr>
                </a:solidFill>
              </a:rPr>
              <a:t>Conclusion</a:t>
            </a:r>
            <a:endParaRPr lang="en-US" sz="5400"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30D6CD9D-DA9D-4F41-AC0B-8641309B7F38}" type="slidenum">
              <a:rPr lang="en-US" smtClean="0"/>
              <a:pPr/>
              <a:t>9</a:t>
            </a:fld>
            <a:endParaRPr lang="en-US" dirty="0"/>
          </a:p>
        </p:txBody>
      </p:sp>
      <p:pic>
        <p:nvPicPr>
          <p:cNvPr id="5121" name="Picture 1" descr="C:\Users\allison\AppData\Local\Microsoft\Windows\Temporary Internet Files\Content.IE5\CB2OAUBA\MPj04442030000[1].jpg"/>
          <p:cNvPicPr>
            <a:picLocks noChangeAspect="1" noChangeArrowheads="1"/>
          </p:cNvPicPr>
          <p:nvPr/>
        </p:nvPicPr>
        <p:blipFill>
          <a:blip r:embed="rId2" cstate="print"/>
          <a:srcRect/>
          <a:stretch>
            <a:fillRect/>
          </a:stretch>
        </p:blipFill>
        <p:spPr bwMode="auto">
          <a:xfrm>
            <a:off x="6248400" y="4495800"/>
            <a:ext cx="2590800" cy="1722120"/>
          </a:xfrm>
          <a:prstGeom prst="rect">
            <a:avLst/>
          </a:prstGeom>
          <a:noFill/>
        </p:spPr>
      </p:pic>
    </p:spTree>
  </p:cSld>
  <p:clrMapOvr>
    <a:masterClrMapping/>
  </p:clrMapOvr>
  <p:transition spd="med" advTm="300000">
    <p:pull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86</TotalTime>
  <Words>811</Words>
  <Application>Microsoft Office PowerPoint</Application>
  <PresentationFormat>On-screen Show (4:3)</PresentationFormat>
  <Paragraphs>55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Aspect</vt:lpstr>
      <vt:lpstr>EDUCATIONAL NETWORKING at Work in the Classroom</vt:lpstr>
      <vt:lpstr>Slide 2</vt:lpstr>
      <vt:lpstr>Advantages of Technology in Schools</vt:lpstr>
      <vt:lpstr>Advantages of Technology</vt:lpstr>
      <vt:lpstr>PROFESSIONAL NETWORKING</vt:lpstr>
      <vt:lpstr> The Schools United</vt:lpstr>
      <vt:lpstr>Wikieducator</vt:lpstr>
      <vt:lpstr> Wikieducator</vt:lpstr>
      <vt:lpstr>These two websites offer many potential uses in the classroom and resources for me as an educator.  They are, however, by no means the only networking platforms available.   In addition, I find that when accessing such sites, I often find additional benefits or applications than I previously realized.  The benefits discussed in this slideshow is just the tip of the iceberg, and I am excited about the possibilities!</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NETWORKING</dc:title>
  <dc:creator>allison</dc:creator>
  <cp:lastModifiedBy>allison</cp:lastModifiedBy>
  <cp:revision>10</cp:revision>
  <dcterms:created xsi:type="dcterms:W3CDTF">2010-01-27T03:15:21Z</dcterms:created>
  <dcterms:modified xsi:type="dcterms:W3CDTF">2012-04-14T18:21:38Z</dcterms:modified>
</cp:coreProperties>
</file>